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674"/>
  </p:normalViewPr>
  <p:slideViewPr>
    <p:cSldViewPr snapToGrid="0" snapToObjects="1">
      <p:cViewPr>
        <p:scale>
          <a:sx n="10" d="100"/>
          <a:sy n="10" d="100"/>
        </p:scale>
        <p:origin x="4392" y="1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25185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800" b="0" i="0" u="none" strike="noStrike" cap="none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9415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045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6" cy="9408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80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9" y="16778673"/>
            <a:ext cx="37450058" cy="7406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8" cy="22106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045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8" cy="29627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045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8"/>
            <a:ext cx="19751276" cy="3626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8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3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4" y="1748117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7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4" y="9184340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3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3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8" cy="409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8" cy="25287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4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2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9" cy="8715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9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045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5330100"/>
            <a:ext cx="31089400" cy="3578132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93" name="Shape 93"/>
          <p:cNvSpPr txBox="1"/>
          <p:nvPr/>
        </p:nvSpPr>
        <p:spPr>
          <a:xfrm>
            <a:off x="1170711" y="41615475"/>
            <a:ext cx="4992178" cy="999935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accent2">
                <a:lumMod val="50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22491274" y="6095925"/>
            <a:ext cx="8825976" cy="625339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Current System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VR Version, not so widely accessible.</a:t>
            </a:r>
          </a:p>
          <a:p>
            <a:pPr marL="57150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Involves attempting to free a robot in a jail cell. </a:t>
            </a:r>
          </a:p>
          <a:p>
            <a:pPr marL="571500" indent="-571500">
              <a:buClr>
                <a:srgbClr val="336699"/>
              </a:buClr>
              <a:buFontTx/>
              <a:buChar char="-"/>
            </a:pPr>
            <a:endParaRPr lang="en-US" sz="4100" b="1" dirty="0">
              <a:solidFill>
                <a:srgbClr val="336699"/>
              </a:solidFill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1636399" y="26403862"/>
            <a:ext cx="14502907" cy="694271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Requirements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Create a waypoints system to make the character navigate through the maze.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Implement a waypoint tool to add waypoints automatically.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Animate the character according to the movement.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Design mazes that are easy for the user to understand. 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Modify the graphics and aesthetics to make sure it goes with the feeling of the game.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Use neutral colors and contrast them to give the environment of the game a neutral look. 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endParaRPr lang="en-US" sz="4100" dirty="0">
              <a:solidFill>
                <a:srgbClr val="336699"/>
              </a:solidFill>
            </a:endParaRPr>
          </a:p>
          <a:p>
            <a:pPr lvl="0">
              <a:buClr>
                <a:srgbClr val="336699"/>
              </a:buClr>
            </a:pPr>
            <a:endParaRPr lang="en-US" sz="4100" dirty="0">
              <a:solidFill>
                <a:srgbClr val="336699"/>
              </a:solidFill>
            </a:endParaRP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742950" indent="-742950">
              <a:buClr>
                <a:srgbClr val="336699"/>
              </a:buClr>
              <a:buFont typeface="Arial"/>
              <a:buAutoNum type="arabicPeriod"/>
            </a:pPr>
            <a:endParaRPr lang="en-US" sz="4100" dirty="0">
              <a:solidFill>
                <a:srgbClr val="336699"/>
              </a:solidFill>
            </a:endParaRPr>
          </a:p>
          <a:p>
            <a:pPr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</a:pPr>
            <a:endParaRPr lang="en-US" sz="4100" dirty="0">
              <a:solidFill>
                <a:srgbClr val="336699"/>
              </a:solidFill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16686850" y="26403863"/>
            <a:ext cx="14630400" cy="768358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System Design and Implementation</a:t>
            </a:r>
            <a:endParaRPr lang="en-US" sz="4100" b="1" dirty="0">
              <a:solidFill>
                <a:srgbClr val="3366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b="1" dirty="0">
              <a:solidFill>
                <a:srgbClr val="336699"/>
              </a:solidFill>
            </a:endParaRPr>
          </a:p>
          <a:p>
            <a:pPr marL="742950" lvl="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>
                <a:solidFill>
                  <a:srgbClr val="336699"/>
                </a:solidFill>
              </a:rPr>
              <a:t>OS: Windows and Mac </a:t>
            </a:r>
          </a:p>
          <a:p>
            <a:pPr marL="74295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>
                <a:solidFill>
                  <a:srgbClr val="336699"/>
                </a:solidFill>
              </a:rPr>
              <a:t>Implementation Front/Backend: Unity 3D, C#</a:t>
            </a:r>
          </a:p>
          <a:p>
            <a:pPr marL="742950" lvl="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>
                <a:solidFill>
                  <a:srgbClr val="336699"/>
                </a:solidFill>
              </a:rPr>
              <a:t>Version Control : Git</a:t>
            </a:r>
          </a:p>
          <a:p>
            <a:pPr marL="742950" lvl="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>
                <a:solidFill>
                  <a:srgbClr val="336699"/>
                </a:solidFill>
              </a:rPr>
              <a:t>Graphic Design: Photoshop</a:t>
            </a:r>
          </a:p>
          <a:p>
            <a:pPr lvl="0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1636399" y="33667124"/>
            <a:ext cx="14467468" cy="672197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Verification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Guarantee that the character don’t move if it is not in the correct position.</a:t>
            </a:r>
          </a:p>
          <a:p>
            <a:pPr marL="285750" lvl="0" indent="-28575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Guarantee that the character don’t move out of the maze.</a:t>
            </a:r>
          </a:p>
          <a:p>
            <a:pPr marL="285750" lvl="0" indent="-28575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Make sure the animation is synchronized with the movement of the character.</a:t>
            </a:r>
          </a:p>
          <a:p>
            <a:pPr marL="285750" lvl="0" indent="-28575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Try different colors to see which one is better to use.</a:t>
            </a:r>
          </a:p>
          <a:p>
            <a:pPr marL="285750" lvl="0" indent="-28575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Ensure that when the maze moves the 3D illusion is kept. </a:t>
            </a:r>
          </a:p>
          <a:p>
            <a:pPr marL="285750" lvl="0" indent="-28575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Guarantee that the size and the colors of the maze does not change when part of it moves.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Tx/>
              <a:buChar char="-"/>
            </a:pPr>
            <a:endParaRPr dirty="0"/>
          </a:p>
        </p:txBody>
      </p:sp>
      <p:sp>
        <p:nvSpPr>
          <p:cNvPr id="102" name="Shape 102"/>
          <p:cNvSpPr txBox="1"/>
          <p:nvPr/>
        </p:nvSpPr>
        <p:spPr>
          <a:xfrm>
            <a:off x="1639381" y="12792155"/>
            <a:ext cx="29680800" cy="1310716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lvl="0" algn="ctr">
              <a:buClr>
                <a:srgbClr val="336699"/>
              </a:buClr>
            </a:pPr>
            <a:r>
              <a:rPr lang="en-US" sz="4100" b="1" dirty="0">
                <a:solidFill>
                  <a:srgbClr val="336699"/>
                </a:solidFill>
              </a:rPr>
              <a:t>Screenshots</a:t>
            </a:r>
          </a:p>
          <a:p>
            <a:pPr lvl="0" algn="ctr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dirty="0"/>
          </a:p>
        </p:txBody>
      </p:sp>
      <p:sp>
        <p:nvSpPr>
          <p:cNvPr id="105" name="Shape 105"/>
          <p:cNvSpPr txBox="1"/>
          <p:nvPr/>
        </p:nvSpPr>
        <p:spPr>
          <a:xfrm>
            <a:off x="26522630" y="800027"/>
            <a:ext cx="4724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Font typeface="Arial"/>
              <a:buNone/>
            </a:pPr>
            <a:endParaRPr/>
          </a:p>
        </p:txBody>
      </p:sp>
      <p:sp>
        <p:nvSpPr>
          <p:cNvPr id="106" name="Shape 106"/>
          <p:cNvSpPr txBox="1"/>
          <p:nvPr/>
        </p:nvSpPr>
        <p:spPr>
          <a:xfrm>
            <a:off x="12066423" y="6095925"/>
            <a:ext cx="9779052" cy="625339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dirty="0"/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Developed a user friendly game with the purpose of teaching basic programming concepts.</a:t>
            </a:r>
          </a:p>
          <a:p>
            <a:pPr marL="57150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Make levels attractive, challenging and easy to understand. 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Implement an engaging game to demonstrate that everyone can learn how to code.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6343000" y="41615475"/>
            <a:ext cx="25737000" cy="1356600"/>
          </a:xfrm>
          <a:prstGeom prst="rect">
            <a:avLst/>
          </a:prstGeom>
          <a:noFill/>
          <a:ln w="76200" cap="flat" cmpd="sng">
            <a:solidFill>
              <a:schemeClr val="accent2">
                <a:lumMod val="50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3000" dirty="0">
                <a:solidFill>
                  <a:schemeClr val="accent2">
                    <a:lumMod val="50000"/>
                  </a:schemeClr>
                </a:solidFill>
              </a:rPr>
              <a:t>The material presented in this poster is based upon the work supported by Samira Tellez, Fidel Hernandez, </a:t>
            </a:r>
            <a:r>
              <a:rPr lang="en-US" sz="3000" dirty="0" err="1">
                <a:solidFill>
                  <a:schemeClr val="accent2">
                    <a:lumMod val="50000"/>
                  </a:schemeClr>
                </a:solidFill>
              </a:rPr>
              <a:t>Mairim</a:t>
            </a:r>
            <a:r>
              <a:rPr lang="en-US" sz="3000" dirty="0">
                <a:solidFill>
                  <a:schemeClr val="accent2">
                    <a:lumMod val="50000"/>
                  </a:schemeClr>
                </a:solidFill>
              </a:rPr>
              <a:t> Barrios and Carlos Martinez. I am thankful to the help that I received from my group members.</a:t>
            </a:r>
            <a:endParaRPr sz="3000" dirty="0">
              <a:solidFill>
                <a:schemeClr val="accent2">
                  <a:lumMod val="50000"/>
                </a:schemeClr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Shape 90"/>
          <p:cNvSpPr txBox="1"/>
          <p:nvPr/>
        </p:nvSpPr>
        <p:spPr>
          <a:xfrm>
            <a:off x="5870726" y="2484747"/>
            <a:ext cx="19730658" cy="2668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lang="en-US" sz="6600" b="1" i="0" u="none" strike="noStrike" cap="none" dirty="0">
                <a:solidFill>
                  <a:schemeClr val="accent2">
                    <a:lumMod val="50000"/>
                  </a:schemeClr>
                </a:solidFill>
                <a:latin typeface="Times" pitchFamily="2" charset="0"/>
                <a:sym typeface="Arial"/>
              </a:rPr>
              <a:t>AR-VR-VE For Computer Science : A Desktop Game</a:t>
            </a:r>
            <a:endParaRPr sz="6600" dirty="0">
              <a:solidFill>
                <a:schemeClr val="accent2">
                  <a:lumMod val="50000"/>
                </a:schemeClr>
              </a:solidFill>
              <a:latin typeface="Times" pitchFamily="2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lang="en-US" sz="3500" b="1" i="0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Student: </a:t>
            </a:r>
            <a:r>
              <a:rPr lang="en-US" sz="3500" b="0" i="0" u="none" strike="noStrike" cap="none" dirty="0">
                <a:solidFill>
                  <a:schemeClr val="accent2">
                    <a:lumMod val="50000"/>
                  </a:schemeClr>
                </a:solidFill>
                <a:sym typeface="Arial"/>
              </a:rPr>
              <a:t>Arelys Alvarez, Florida International University</a:t>
            </a:r>
            <a:endParaRPr dirty="0">
              <a:solidFill>
                <a:schemeClr val="accent2">
                  <a:lumMod val="50000"/>
                </a:schemeClr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lang="en-US" sz="3500" b="1" i="0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Mentor:</a:t>
            </a:r>
            <a:r>
              <a:rPr lang="en-US" sz="3500" b="1" i="1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Dr. Francisco R. Ortega, School of Computing &amp; Information Science</a:t>
            </a:r>
            <a:endParaRPr dirty="0">
              <a:solidFill>
                <a:schemeClr val="accent2">
                  <a:lumMod val="50000"/>
                </a:schemeClr>
              </a:solidFill>
            </a:endParaRPr>
          </a:p>
          <a:p>
            <a:pPr lvl="0" algn="ctr">
              <a:buClr>
                <a:srgbClr val="3333CC"/>
              </a:buClr>
            </a:pPr>
            <a:r>
              <a:rPr lang="en-US" sz="3500" b="1" dirty="0">
                <a:solidFill>
                  <a:schemeClr val="accent2">
                    <a:lumMod val="50000"/>
                  </a:schemeClr>
                </a:solidFill>
              </a:rPr>
              <a:t>Professor</a:t>
            </a:r>
            <a:r>
              <a:rPr lang="en-US" sz="3500" b="1" i="0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US" sz="3500" b="1" i="1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>
                <a:solidFill>
                  <a:schemeClr val="accent2">
                    <a:lumMod val="50000"/>
                  </a:schemeClr>
                </a:solidFill>
              </a:rPr>
              <a:t>Dr. Francisco R. Ortega &amp; </a:t>
            </a:r>
            <a:r>
              <a:rPr lang="en-US" sz="35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Masoud </a:t>
            </a:r>
            <a:r>
              <a:rPr lang="en-US" sz="3500" b="0" i="0" u="none" strike="noStrike" cap="none" dirty="0" err="1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Sadjadi</a:t>
            </a:r>
            <a:r>
              <a:rPr lang="en-US" sz="3500" b="0" i="0" u="none" strike="noStrike" cap="none" dirty="0">
                <a:solidFill>
                  <a:schemeClr val="accent2">
                    <a:lumMod val="50000"/>
                  </a:schemeClr>
                </a:solidFill>
                <a:sym typeface="Arial"/>
              </a:rPr>
              <a:t>, Florida International University</a:t>
            </a:r>
            <a:endParaRPr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5960533" y="42672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601384" y="32208324"/>
            <a:ext cx="4731253" cy="171981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2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155890" y="31652659"/>
            <a:ext cx="1862511" cy="200166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581028B-3BDE-DD46-818A-C88CE354588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2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9356" t="13948" r="6937" b="16424"/>
          <a:stretch/>
        </p:blipFill>
        <p:spPr>
          <a:xfrm>
            <a:off x="27574016" y="30886535"/>
            <a:ext cx="3306165" cy="14374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A08893E-042A-084C-8AD1-863ADCDB18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25157" y="30239787"/>
            <a:ext cx="1909652" cy="190965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1F70DCD-9E8B-9445-B125-45F2DA5929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73605" y="-40935"/>
            <a:ext cx="8724900" cy="1905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DD4F803-E7C9-6741-BFAB-DB840091F18F}"/>
              </a:ext>
            </a:extLst>
          </p:cNvPr>
          <p:cNvSpPr/>
          <p:nvPr/>
        </p:nvSpPr>
        <p:spPr>
          <a:xfrm>
            <a:off x="10760177" y="1508799"/>
            <a:ext cx="9951763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600" b="1" cap="none" spc="0" dirty="0">
                <a:ln/>
                <a:solidFill>
                  <a:schemeClr val="accent2">
                    <a:lumMod val="50000"/>
                  </a:schemeClr>
                </a:solidFill>
                <a:effectLst/>
                <a:latin typeface="Times" pitchFamily="2" charset="0"/>
              </a:rPr>
              <a:t>VIP IDS3917 2018, </a:t>
            </a:r>
            <a:r>
              <a:rPr lang="en-US" sz="7200" b="1" cap="none" spc="0" dirty="0">
                <a:ln/>
                <a:solidFill>
                  <a:schemeClr val="accent2">
                    <a:lumMod val="50000"/>
                  </a:schemeClr>
                </a:solidFill>
                <a:effectLst/>
                <a:latin typeface="Times" pitchFamily="2" charset="0"/>
              </a:rPr>
              <a:t>Spring</a:t>
            </a:r>
          </a:p>
        </p:txBody>
      </p:sp>
      <p:sp>
        <p:nvSpPr>
          <p:cNvPr id="48" name="Shape 101">
            <a:extLst>
              <a:ext uri="{FF2B5EF4-FFF2-40B4-BE49-F238E27FC236}">
                <a16:creationId xmlns:a16="http://schemas.microsoft.com/office/drawing/2014/main" id="{B322624C-69E1-0B4A-8F32-72242D81196C}"/>
              </a:ext>
            </a:extLst>
          </p:cNvPr>
          <p:cNvSpPr txBox="1"/>
          <p:nvPr/>
        </p:nvSpPr>
        <p:spPr>
          <a:xfrm>
            <a:off x="24057429" y="34591994"/>
            <a:ext cx="7259821" cy="57502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lvl="4">
              <a:buClr>
                <a:srgbClr val="336699"/>
              </a:buClr>
            </a:pPr>
            <a:r>
              <a:rPr lang="en-US" sz="4100" dirty="0">
                <a:solidFill>
                  <a:srgbClr val="336699"/>
                </a:solidFill>
              </a:rPr>
              <a:t>With the development of this game we will contribute to reduce the diversity problem currently existing in Computer Science majors and Technology majors. </a:t>
            </a:r>
          </a:p>
          <a:p>
            <a:pPr lvl="0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Tx/>
              <a:buChar char="-"/>
            </a:pPr>
            <a:endParaRPr dirty="0"/>
          </a:p>
        </p:txBody>
      </p:sp>
      <p:sp>
        <p:nvSpPr>
          <p:cNvPr id="92" name="Shape 92"/>
          <p:cNvSpPr txBox="1"/>
          <p:nvPr/>
        </p:nvSpPr>
        <p:spPr>
          <a:xfrm>
            <a:off x="1636399" y="6095925"/>
            <a:ext cx="9784225" cy="619217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Problem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There is a diversity problem in Computer Science.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Less than 18% of women are graduating from CS majors.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Students don’t choose careers in Computer Science because of the popular believe that these careers are less accessible.</a:t>
            </a:r>
          </a:p>
          <a:p>
            <a:pPr marL="571500" lvl="0" indent="-571500">
              <a:buFontTx/>
              <a:buChar char="-"/>
            </a:pPr>
            <a:endParaRPr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709BDAE-90BC-954D-953E-D31F76342AF7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133073" y="28787792"/>
            <a:ext cx="1597817" cy="195522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B2A3765-A6ED-4445-9A48-C8B1FCF477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34285" y="28734004"/>
            <a:ext cx="1994728" cy="199472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9E9A447-1DE3-C247-8CF1-2036C460227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09830" y="1847562"/>
            <a:ext cx="6350000" cy="1993900"/>
          </a:xfrm>
          <a:prstGeom prst="rect">
            <a:avLst/>
          </a:prstGeom>
        </p:spPr>
      </p:pic>
      <p:sp>
        <p:nvSpPr>
          <p:cNvPr id="34" name="Shape 101">
            <a:extLst>
              <a:ext uri="{FF2B5EF4-FFF2-40B4-BE49-F238E27FC236}">
                <a16:creationId xmlns:a16="http://schemas.microsoft.com/office/drawing/2014/main" id="{1119C411-2006-0145-87B3-038DDB0BF641}"/>
              </a:ext>
            </a:extLst>
          </p:cNvPr>
          <p:cNvSpPr txBox="1"/>
          <p:nvPr/>
        </p:nvSpPr>
        <p:spPr>
          <a:xfrm>
            <a:off x="16686850" y="34591504"/>
            <a:ext cx="6860954" cy="57502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Future Work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lvl="4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Implement more challenging levels.</a:t>
            </a:r>
          </a:p>
          <a:p>
            <a:pPr marL="571500" lvl="4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endParaRPr lang="en-US" sz="4100" dirty="0">
              <a:solidFill>
                <a:srgbClr val="336699"/>
              </a:solidFill>
            </a:endParaRPr>
          </a:p>
          <a:p>
            <a:pPr marL="571500" lvl="4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Introduce OOP concepts.</a:t>
            </a:r>
          </a:p>
          <a:p>
            <a:pPr marL="571500" lvl="4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endParaRPr lang="en-US" sz="4100" dirty="0">
              <a:solidFill>
                <a:srgbClr val="336699"/>
              </a:solidFill>
            </a:endParaRPr>
          </a:p>
          <a:p>
            <a:pPr marL="571500" lvl="4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100" dirty="0">
                <a:solidFill>
                  <a:srgbClr val="336699"/>
                </a:solidFill>
              </a:rPr>
              <a:t>Create more complex mazes.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Tx/>
              <a:buChar char="-"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B5C17E-AD6D-254F-B41C-9FE2A5CEED0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3221" r="6137"/>
          <a:stretch/>
        </p:blipFill>
        <p:spPr>
          <a:xfrm>
            <a:off x="802555" y="1187557"/>
            <a:ext cx="5068171" cy="28148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74B29D-23B1-0B44-9D8B-81CFB871F2D2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7645" b="3512"/>
          <a:stretch/>
        </p:blipFill>
        <p:spPr>
          <a:xfrm>
            <a:off x="2024865" y="13443390"/>
            <a:ext cx="9419551" cy="523036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31EDD14-7E47-9C4A-A3B6-123CB92E556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532" t="7474" b="3052"/>
          <a:stretch/>
        </p:blipFill>
        <p:spPr>
          <a:xfrm>
            <a:off x="11917983" y="13811356"/>
            <a:ext cx="9303377" cy="54581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ADF1DF-A954-F942-948F-1CCB5EF5E6CD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t="7366" b="2348"/>
          <a:stretch/>
        </p:blipFill>
        <p:spPr>
          <a:xfrm>
            <a:off x="11917983" y="19811378"/>
            <a:ext cx="9303377" cy="55852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6094E0-C409-E043-B97C-60CBD56610F1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t="7739" b="3544"/>
          <a:stretch/>
        </p:blipFill>
        <p:spPr>
          <a:xfrm>
            <a:off x="21578501" y="13364058"/>
            <a:ext cx="9432931" cy="52303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924028-B811-3941-9D8A-784288A241C2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t="7895" b="2843"/>
          <a:stretch/>
        </p:blipFill>
        <p:spPr>
          <a:xfrm>
            <a:off x="2024865" y="19375014"/>
            <a:ext cx="9375188" cy="56360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C709B9-E1B0-034C-A65F-CAF8D6E8145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1664963" y="19375014"/>
            <a:ext cx="9396492" cy="5844728"/>
          </a:xfrm>
          <a:prstGeom prst="rect">
            <a:avLst/>
          </a:prstGeom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Words>421</Words>
  <Application>Microsoft Macintosh PowerPoint</Application>
  <PresentationFormat>Custom</PresentationFormat>
  <Paragraphs>64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Times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Arelys Alvarez</cp:lastModifiedBy>
  <cp:revision>64</cp:revision>
  <cp:lastPrinted>2018-03-19T22:27:19Z</cp:lastPrinted>
  <dcterms:modified xsi:type="dcterms:W3CDTF">2018-04-16T20:43:26Z</dcterms:modified>
</cp:coreProperties>
</file>